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7"/>
  </p:handoutMasterIdLst>
  <p:sldIdLst>
    <p:sldId id="264" r:id="rId2"/>
    <p:sldId id="256" r:id="rId3"/>
    <p:sldId id="267" r:id="rId4"/>
    <p:sldId id="268" r:id="rId5"/>
    <p:sldId id="260" r:id="rId6"/>
    <p:sldId id="258" r:id="rId7"/>
    <p:sldId id="269" r:id="rId8"/>
    <p:sldId id="270" r:id="rId9"/>
    <p:sldId id="271" r:id="rId10"/>
    <p:sldId id="261" r:id="rId11"/>
    <p:sldId id="262" r:id="rId12"/>
    <p:sldId id="272" r:id="rId13"/>
    <p:sldId id="273" r:id="rId14"/>
    <p:sldId id="275" r:id="rId15"/>
    <p:sldId id="276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E0F4B-8FC3-4F83-B2A4-D6EB0A2FF161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993E2-1C01-422B-9E3E-70785100A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92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1E2BD95-C0AF-45D0-91D5-BBF72BC4E9B8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C57DE0B-0054-4E03-BA67-E99C4CCA2B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teacher.depaul.edu/Reading_Passages_FICTION.html" TargetMode="External"/><Relationship Id="rId3" Type="http://schemas.openxmlformats.org/officeDocument/2006/relationships/hyperlink" Target="http://tweentribune.com/" TargetMode="External"/><Relationship Id="rId7" Type="http://schemas.openxmlformats.org/officeDocument/2006/relationships/hyperlink" Target="http://teacher.depaul.edu/Reading_Passages_NONFICTION.html" TargetMode="External"/><Relationship Id="rId2" Type="http://schemas.openxmlformats.org/officeDocument/2006/relationships/hyperlink" Target="https://www.washingtonpost.com/lifestyle/kidspost/ever-wondere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tepic.com/educators" TargetMode="External"/><Relationship Id="rId5" Type="http://schemas.openxmlformats.org/officeDocument/2006/relationships/hyperlink" Target="http://www.nonfictionminute.com/" TargetMode="External"/><Relationship Id="rId4" Type="http://schemas.openxmlformats.org/officeDocument/2006/relationships/hyperlink" Target="https://newsela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adingrockets.org/article/how-teach-expository-text-structure-facilitate-reading-comprehension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Grade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4072890" cy="2259330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5280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410548"/>
              </p:ext>
            </p:extLst>
          </p:nvPr>
        </p:nvGraphicFramePr>
        <p:xfrm>
          <a:off x="5791200" y="2057400"/>
          <a:ext cx="2590800" cy="4360750"/>
        </p:xfrm>
        <a:graphic>
          <a:graphicData uri="http://schemas.openxmlformats.org/drawingml/2006/table">
            <a:tbl>
              <a:tblPr firstRow="1" firstCol="1" bandRow="1"/>
              <a:tblGrid>
                <a:gridCol w="1295400"/>
                <a:gridCol w="1295400"/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Standards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# of Questions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4.4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4.4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4-5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4.1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4-6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4.2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1-2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RL 4.3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2-3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4.1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3-6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4.2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3-4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4.3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4.5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2-3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75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 4.8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4-5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841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6351814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RL </a:t>
            </a:r>
            <a:r>
              <a:rPr lang="en-US" dirty="0"/>
              <a:t>4.4 </a:t>
            </a:r>
            <a:r>
              <a:rPr lang="en-US" sz="2800" dirty="0"/>
              <a:t>-includes L4.4a (5-7) and L4.5a (2-4)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5562600" cy="51816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4-5 questions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Determine the meaning of words and phrases as they are used in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(includes poetry)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Based on paragraph ____, which word is similar to ______?</a:t>
            </a:r>
          </a:p>
          <a:p>
            <a:r>
              <a:rPr lang="en-US" dirty="0" smtClean="0"/>
              <a:t>In paragraph ____, what does ____mean when he says_______?</a:t>
            </a:r>
          </a:p>
          <a:p>
            <a:r>
              <a:rPr lang="en-US" dirty="0" smtClean="0"/>
              <a:t>What is the meaning of line _______?</a:t>
            </a:r>
          </a:p>
          <a:p>
            <a:r>
              <a:rPr lang="en-US" dirty="0" smtClean="0"/>
              <a:t>What is the meaning of lines _ to _?</a:t>
            </a:r>
          </a:p>
          <a:p>
            <a:r>
              <a:rPr lang="en-US" dirty="0" smtClean="0"/>
              <a:t>According to line ____, what does the word ____represent?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As used in paragraph ____, what is the meaning of ______?</a:t>
            </a:r>
          </a:p>
          <a:p>
            <a:r>
              <a:rPr lang="en-US" dirty="0" smtClean="0"/>
              <a:t>In paragraph ____, which could replace “_________”?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4" descr="https://lh4.googleusercontent.com/g2i54tyGL9IsZyF-niefTcLtgwsN99TTU_qDi3c4xrTApQ4Eh9WKJ8mgyP2RuUVajXZnsNStGHpoiAxbwU8zXtQCoTxaAAF6dYNRrg-wigWuf177llsB5NyvpjmdhiTv-Wve06G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85" y="533400"/>
            <a:ext cx="214861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29000"/>
            <a:ext cx="224790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262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 </a:t>
            </a:r>
            <a:r>
              <a:rPr lang="en-US" dirty="0"/>
              <a:t>4.4 </a:t>
            </a:r>
            <a:r>
              <a:rPr lang="en-US" sz="2800" dirty="0" smtClean="0"/>
              <a:t>-includes L4.4a (5-7) </a:t>
            </a:r>
            <a:r>
              <a:rPr lang="en-US" sz="2800" dirty="0"/>
              <a:t>and </a:t>
            </a:r>
            <a:r>
              <a:rPr lang="en-US" sz="2800" dirty="0" smtClean="0"/>
              <a:t>L4.5a (2-4) 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5105400" cy="51816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3 questions</a:t>
            </a:r>
          </a:p>
          <a:p>
            <a:pPr>
              <a:buFont typeface="Wingdings" pitchFamily="2" charset="2"/>
              <a:buChar char="q"/>
            </a:pPr>
            <a:r>
              <a:rPr lang="en-US" sz="2900" dirty="0" smtClean="0"/>
              <a:t>Determine the meaning of words and phrases in the text</a:t>
            </a:r>
          </a:p>
          <a:p>
            <a:pPr>
              <a:buFont typeface="Wingdings" pitchFamily="2" charset="2"/>
              <a:buChar char="q"/>
            </a:pPr>
            <a:r>
              <a:rPr lang="en-US" sz="2900" dirty="0" smtClean="0"/>
              <a:t>Tier II and Tier III</a:t>
            </a:r>
          </a:p>
          <a:p>
            <a:pPr>
              <a:buFont typeface="Wingdings" pitchFamily="2" charset="2"/>
              <a:buChar char="q"/>
            </a:pPr>
            <a:r>
              <a:rPr lang="en-US" sz="2900" dirty="0" smtClean="0"/>
              <a:t>Informational Text</a:t>
            </a:r>
          </a:p>
          <a:p>
            <a:pPr>
              <a:buFont typeface="Wingdings" pitchFamily="2" charset="2"/>
              <a:buChar char="q"/>
            </a:pPr>
            <a:endParaRPr lang="en-US" sz="2900" dirty="0"/>
          </a:p>
          <a:p>
            <a:r>
              <a:rPr lang="en-US" sz="2900" dirty="0"/>
              <a:t>According to the selection, what does _________mean?</a:t>
            </a:r>
          </a:p>
          <a:p>
            <a:r>
              <a:rPr lang="en-US" sz="2900" dirty="0"/>
              <a:t>Based on the paragraph, what does the phrase ____________mean</a:t>
            </a:r>
            <a:r>
              <a:rPr lang="en-US" sz="2900" dirty="0" smtClean="0"/>
              <a:t>?</a:t>
            </a:r>
          </a:p>
          <a:p>
            <a:r>
              <a:rPr lang="en-US" sz="2900" dirty="0" smtClean="0"/>
              <a:t>What is meant by the sentence below?</a:t>
            </a:r>
          </a:p>
          <a:p>
            <a:r>
              <a:rPr lang="en-US" sz="2900" dirty="0" smtClean="0"/>
              <a:t>In paragraph ______, what is the meaning of ________?</a:t>
            </a:r>
          </a:p>
          <a:p>
            <a:r>
              <a:rPr lang="en-US" sz="2900" dirty="0" smtClean="0"/>
              <a:t>Based on the selection, what are _________?</a:t>
            </a:r>
          </a:p>
          <a:p>
            <a:r>
              <a:rPr lang="en-US" sz="2900" dirty="0" smtClean="0"/>
              <a:t>In the selection, what is a _________?</a:t>
            </a:r>
          </a:p>
          <a:p>
            <a:r>
              <a:rPr lang="en-US" sz="2900" dirty="0" smtClean="0"/>
              <a:t>In the first sentence of paragraph ____, what is the meaning of _____?</a:t>
            </a:r>
            <a:endParaRPr lang="en-US" sz="2900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9" r="10460"/>
          <a:stretch/>
        </p:blipFill>
        <p:spPr bwMode="auto">
          <a:xfrm>
            <a:off x="5181600" y="1427018"/>
            <a:ext cx="3755572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772" y="4495800"/>
            <a:ext cx="29464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568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Decoding Strategies</a:t>
            </a:r>
            <a:endParaRPr lang="en-US" dirty="0"/>
          </a:p>
        </p:txBody>
      </p:sp>
      <p:pic>
        <p:nvPicPr>
          <p:cNvPr id="10242" name="Picture 2" descr="http://2.bp.blogspot.com/-_Ks7DCX0Mbc/UzIIEMGKY-I/AAAAAAAAETM/QrgffqX3oRE/s1600/Decoding+Strategies+Anchor+Char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404527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2 3"/>
          <p:cNvSpPr/>
          <p:nvPr/>
        </p:nvSpPr>
        <p:spPr>
          <a:xfrm>
            <a:off x="5486400" y="2438400"/>
            <a:ext cx="3429000" cy="25908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if you cannot pronounce the word?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96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Test Taking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00200"/>
            <a:ext cx="5029200" cy="4901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841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Preparing for the Test: </a:t>
            </a:r>
            <a:br>
              <a:rPr lang="en-US" dirty="0" smtClean="0"/>
            </a:br>
            <a:r>
              <a:rPr lang="en-US" dirty="0" smtClean="0"/>
              <a:t>A Suggested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students a passage to read (</a:t>
            </a:r>
            <a:r>
              <a:rPr lang="en-US" dirty="0" err="1" smtClean="0"/>
              <a:t>SchoolNet</a:t>
            </a:r>
            <a:r>
              <a:rPr lang="en-US" dirty="0"/>
              <a:t> </a:t>
            </a:r>
            <a:r>
              <a:rPr lang="en-US" dirty="0" smtClean="0"/>
              <a:t>or one created by you).</a:t>
            </a:r>
          </a:p>
          <a:p>
            <a:r>
              <a:rPr lang="en-US" dirty="0" smtClean="0"/>
              <a:t>Remove all the multiple choice answer choices.</a:t>
            </a:r>
          </a:p>
          <a:p>
            <a:r>
              <a:rPr lang="en-US" dirty="0" smtClean="0"/>
              <a:t>Allow students to read the selection.</a:t>
            </a:r>
          </a:p>
          <a:p>
            <a:r>
              <a:rPr lang="en-US" dirty="0" smtClean="0"/>
              <a:t>Allow students to answer the accompanying questions (written answers).</a:t>
            </a:r>
          </a:p>
          <a:p>
            <a:r>
              <a:rPr lang="en-US" dirty="0" smtClean="0"/>
              <a:t>Then show students the multiple choice possibilities for each question.</a:t>
            </a:r>
          </a:p>
          <a:p>
            <a:r>
              <a:rPr lang="en-US" b="1" dirty="0" smtClean="0"/>
              <a:t>“Here is how the test-makers answered the question.”</a:t>
            </a:r>
          </a:p>
          <a:p>
            <a:r>
              <a:rPr lang="en-US" dirty="0" smtClean="0"/>
              <a:t>“What do you think is the right answer?”  “Is your answer close to one of these?”  “Which is the best answer?”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42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KidsPost</a:t>
            </a:r>
            <a:r>
              <a:rPr lang="en-US" dirty="0" smtClean="0"/>
              <a:t> – Ever Wondered? Articles</a:t>
            </a:r>
          </a:p>
          <a:p>
            <a:pPr lvl="2"/>
            <a:r>
              <a:rPr lang="en-US" dirty="0">
                <a:hlinkClick r:id="rId2"/>
              </a:rPr>
              <a:t>https://www.washingtonpost.com/lifestyle/kidspost/ever-wondered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Tween Tribune Articles</a:t>
            </a:r>
          </a:p>
          <a:p>
            <a:pPr marL="548640" lvl="2" indent="0">
              <a:buNone/>
            </a:pPr>
            <a:r>
              <a:rPr lang="en-US" dirty="0" smtClean="0">
                <a:hlinkClick r:id="rId3"/>
              </a:rPr>
              <a:t>http://tweentribune.com/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Newsela</a:t>
            </a:r>
            <a:endParaRPr lang="en-US" dirty="0" smtClean="0"/>
          </a:p>
          <a:p>
            <a:pPr lvl="2"/>
            <a:r>
              <a:rPr lang="en-US" dirty="0">
                <a:hlinkClick r:id="rId4"/>
              </a:rPr>
              <a:t>https://newsela.com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Nonfiction Minute</a:t>
            </a:r>
          </a:p>
          <a:p>
            <a:pPr lvl="2"/>
            <a:r>
              <a:rPr lang="en-US" dirty="0">
                <a:hlinkClick r:id="rId5"/>
              </a:rPr>
              <a:t>http://www.nonfictionminute.com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Epic!</a:t>
            </a:r>
          </a:p>
          <a:p>
            <a:pPr lvl="1"/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www.getepic.com/educators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Short Nonfiction Articles</a:t>
            </a:r>
          </a:p>
          <a:p>
            <a:pPr lvl="1"/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teacher.depaul.edu/Reading_Passages_NONFICTION.html</a:t>
            </a:r>
            <a:endParaRPr lang="en-US" dirty="0" smtClean="0"/>
          </a:p>
          <a:p>
            <a:pPr marL="274320" lvl="1" indent="0">
              <a:buNone/>
            </a:pPr>
            <a:endParaRPr lang="en-US" dirty="0" smtClean="0"/>
          </a:p>
          <a:p>
            <a:r>
              <a:rPr lang="en-US" dirty="0" smtClean="0"/>
              <a:t>Short Fiction Stories</a:t>
            </a:r>
          </a:p>
          <a:p>
            <a:pPr lvl="1"/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teacher.depaul.edu/Reading_Passages_FICTION.html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71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4.1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6324600" cy="4876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4-6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Answer questions based on the </a:t>
            </a:r>
            <a:r>
              <a:rPr lang="en-US" dirty="0" smtClean="0"/>
              <a:t>text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Inferencing</a:t>
            </a: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dirty="0"/>
              <a:t>Literature Text (includes poetry)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What is the effect of__________?</a:t>
            </a:r>
          </a:p>
          <a:p>
            <a:r>
              <a:rPr lang="en-US" dirty="0" smtClean="0"/>
              <a:t>Why were the speaker’s friends _______________ at the beginning of the selection?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8"/>
          <a:stretch/>
        </p:blipFill>
        <p:spPr>
          <a:xfrm>
            <a:off x="6324600" y="533400"/>
            <a:ext cx="2743200" cy="422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6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4.2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8768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1-2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Theme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Literature text (poetry, drama, story)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Summarize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Which statement supports the main idea of this selection?</a:t>
            </a:r>
          </a:p>
          <a:p>
            <a:r>
              <a:rPr lang="en-US" dirty="0" smtClean="0"/>
              <a:t>Which statement summarizes the poem?</a:t>
            </a:r>
          </a:p>
          <a:p>
            <a:r>
              <a:rPr lang="en-US" dirty="0" smtClean="0"/>
              <a:t>Which statement summarizes the selection?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2" y="1752600"/>
            <a:ext cx="3207544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755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 4.3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8768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2-3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Character (thoughts, words, actions)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Setting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Events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Specific details about each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Which word describes ________?</a:t>
            </a:r>
          </a:p>
          <a:p>
            <a:r>
              <a:rPr lang="en-US" dirty="0" smtClean="0"/>
              <a:t>How does ________feel about ________?</a:t>
            </a:r>
          </a:p>
          <a:p>
            <a:r>
              <a:rPr lang="en-US" dirty="0" smtClean="0"/>
              <a:t>How are _________ and ________ alike?</a:t>
            </a:r>
          </a:p>
          <a:p>
            <a:r>
              <a:rPr lang="en-US" dirty="0" smtClean="0"/>
              <a:t>Which describes the setting of the poem?</a:t>
            </a:r>
          </a:p>
          <a:p>
            <a:r>
              <a:rPr lang="en-US" dirty="0" smtClean="0"/>
              <a:t>Which event from the story caused the speaker to __________?</a:t>
            </a:r>
          </a:p>
          <a:p>
            <a:r>
              <a:rPr lang="en-US" dirty="0" smtClean="0"/>
              <a:t>Based on paragraph _____, which word describes the speaker?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/>
          <a:stretch/>
        </p:blipFill>
        <p:spPr bwMode="auto">
          <a:xfrm>
            <a:off x="5362121" y="609600"/>
            <a:ext cx="3559629" cy="264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37365"/>
            <a:ext cx="2597150" cy="349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648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</a:t>
            </a:r>
            <a:r>
              <a:rPr lang="en-US" dirty="0"/>
              <a:t>4</a:t>
            </a:r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600" b="1" dirty="0" smtClean="0"/>
              <a:t>3-6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Answer questions based on the text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Inferring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Why does __________________?</a:t>
            </a:r>
          </a:p>
          <a:p>
            <a:r>
              <a:rPr lang="en-US" dirty="0" smtClean="0"/>
              <a:t>According to the author, who does __________?</a:t>
            </a:r>
          </a:p>
          <a:p>
            <a:r>
              <a:rPr lang="en-US" dirty="0" smtClean="0"/>
              <a:t>Which detail supports _______?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8"/>
          <a:stretch/>
        </p:blipFill>
        <p:spPr>
          <a:xfrm>
            <a:off x="6172200" y="2057400"/>
            <a:ext cx="2743200" cy="422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49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4.2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4600" b="1" dirty="0" smtClean="0"/>
              <a:t>3-4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Main Idea and Details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Summarize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Which statement summarizes the text?</a:t>
            </a:r>
          </a:p>
          <a:p>
            <a:r>
              <a:rPr lang="en-US" dirty="0" smtClean="0"/>
              <a:t>What is the main idea of paragraph _____?</a:t>
            </a:r>
          </a:p>
          <a:p>
            <a:r>
              <a:rPr lang="en-US" dirty="0" smtClean="0"/>
              <a:t>Which summarizes the section “__________”?</a:t>
            </a:r>
          </a:p>
          <a:p>
            <a:r>
              <a:rPr lang="en-US" dirty="0" smtClean="0"/>
              <a:t>Which detail supports the main idea?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C:\Users\aharris\Downloads\IMG_25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t="6785" r="19375" b="11072"/>
          <a:stretch/>
        </p:blipFill>
        <p:spPr bwMode="auto">
          <a:xfrm rot="5400000">
            <a:off x="5493048" y="304198"/>
            <a:ext cx="3886200" cy="331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harris\Downloads\IMG_28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8" t="6968" r="25522" b="15332"/>
          <a:stretch/>
        </p:blipFill>
        <p:spPr bwMode="auto">
          <a:xfrm rot="5400000">
            <a:off x="5676900" y="3880757"/>
            <a:ext cx="321128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348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4.3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Events, procedures, ideas or concepts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What happened and why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Why is ______ unable to ______?</a:t>
            </a:r>
          </a:p>
          <a:p>
            <a:r>
              <a:rPr lang="en-US" dirty="0" smtClean="0"/>
              <a:t>According to the selection, why do __________?</a:t>
            </a:r>
          </a:p>
          <a:p>
            <a:r>
              <a:rPr lang="en-US" dirty="0" smtClean="0"/>
              <a:t>According to the selection, why is it ___________?</a:t>
            </a:r>
          </a:p>
          <a:p>
            <a:r>
              <a:rPr lang="en-US" dirty="0" smtClean="0"/>
              <a:t>Why did the author think _________?</a:t>
            </a:r>
          </a:p>
          <a:p>
            <a:r>
              <a:rPr lang="en-US" dirty="0" smtClean="0"/>
              <a:t>What is something the author does __________?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C:\Users\aharris\Downloads\IMG_18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79"/>
          <a:stretch/>
        </p:blipFill>
        <p:spPr bwMode="auto">
          <a:xfrm>
            <a:off x="5954486" y="2286000"/>
            <a:ext cx="3048000" cy="32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418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4.5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2-3 questions</a:t>
            </a:r>
          </a:p>
          <a:p>
            <a:pPr marL="0" indent="0" algn="ctr">
              <a:buNone/>
            </a:pPr>
            <a:endParaRPr lang="en-US" sz="2100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Text Structure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Events, ideas, concepts or information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How does the author show that______?  </a:t>
            </a:r>
            <a:r>
              <a:rPr lang="en-US" sz="1300" dirty="0" smtClean="0"/>
              <a:t>(describing, comparing etc….)</a:t>
            </a:r>
          </a:p>
          <a:p>
            <a:r>
              <a:rPr lang="en-US" dirty="0" smtClean="0"/>
              <a:t>Why did the author include a ______ at the end of the selection?</a:t>
            </a:r>
          </a:p>
          <a:p>
            <a:r>
              <a:rPr lang="en-US" dirty="0" smtClean="0"/>
              <a:t>Where did the author get the idea for _______?</a:t>
            </a:r>
          </a:p>
          <a:p>
            <a:r>
              <a:rPr lang="en-US" dirty="0" smtClean="0"/>
              <a:t>What does the author use to explain ______? </a:t>
            </a:r>
            <a:r>
              <a:rPr lang="en-US" sz="1500" dirty="0" smtClean="0"/>
              <a:t>(cause/effect, sequence etc…)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90600"/>
            <a:ext cx="286905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93255" y="4800600"/>
            <a:ext cx="2971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www.readingrockets.org/article/how-teach-expository-text-structure-facilitate-reading-comprehension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09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 4.8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600" b="1" dirty="0" smtClean="0"/>
              <a:t>4-5 questions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Authors use reasons and evidence to support points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Informational Text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How does the author show that_____?</a:t>
            </a:r>
          </a:p>
          <a:p>
            <a:r>
              <a:rPr lang="en-US" dirty="0" smtClean="0"/>
              <a:t>How does the author support ______?</a:t>
            </a:r>
          </a:p>
          <a:p>
            <a:r>
              <a:rPr lang="en-US" dirty="0" smtClean="0"/>
              <a:t>How does the author support the idea that______?</a:t>
            </a:r>
          </a:p>
          <a:p>
            <a:r>
              <a:rPr lang="en-US" dirty="0" smtClean="0"/>
              <a:t>Which sentence supports the author’s idea that_______?</a:t>
            </a:r>
          </a:p>
          <a:p>
            <a:r>
              <a:rPr lang="en-US" dirty="0" smtClean="0"/>
              <a:t>Which detail supports the author’s point that________?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171" name="Picture 3" descr="C:\Users\aharris\Downloads\IMG_20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5" t="10425" r="15444" b="17760"/>
          <a:stretch/>
        </p:blipFill>
        <p:spPr bwMode="auto">
          <a:xfrm>
            <a:off x="6477000" y="3529300"/>
            <a:ext cx="2362200" cy="313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harris\Pictures\Authors reaso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r="18031"/>
          <a:stretch/>
        </p:blipFill>
        <p:spPr bwMode="auto">
          <a:xfrm>
            <a:off x="5896788" y="381000"/>
            <a:ext cx="2942412" cy="277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597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1803</TotalTime>
  <Words>748</Words>
  <Application>Microsoft Office PowerPoint</Application>
  <PresentationFormat>On-screen Show (4:3)</PresentationFormat>
  <Paragraphs>184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Clarity</vt:lpstr>
      <vt:lpstr>4th Grade</vt:lpstr>
      <vt:lpstr>RL 4.1</vt:lpstr>
      <vt:lpstr>RL 4.2</vt:lpstr>
      <vt:lpstr>RL 4.3</vt:lpstr>
      <vt:lpstr>RI 4.1</vt:lpstr>
      <vt:lpstr>RI 4.2</vt:lpstr>
      <vt:lpstr>RI 4.3</vt:lpstr>
      <vt:lpstr>RI 4.5</vt:lpstr>
      <vt:lpstr>RI 4.8</vt:lpstr>
      <vt:lpstr>RL 4.4 -includes L4.4a (5-7) and L4.5a (2-4) </vt:lpstr>
      <vt:lpstr>RI 4.4 -includes L4.4a (5-7) and L4.5a (2-4) </vt:lpstr>
      <vt:lpstr>Decoding Strategies</vt:lpstr>
      <vt:lpstr>Vocabulary Test Taking Strategy</vt:lpstr>
      <vt:lpstr>Preparing for the Test:  A Suggested Strategy</vt:lpstr>
      <vt:lpstr>Sources of Text</vt:lpstr>
    </vt:vector>
  </TitlesOfParts>
  <Company>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RL 3.3</dc:title>
  <dc:creator>Harris, Angela</dc:creator>
  <cp:lastModifiedBy>Harris, Angela</cp:lastModifiedBy>
  <cp:revision>36</cp:revision>
  <cp:lastPrinted>2016-05-06T13:20:47Z</cp:lastPrinted>
  <dcterms:created xsi:type="dcterms:W3CDTF">2016-03-07T17:25:36Z</dcterms:created>
  <dcterms:modified xsi:type="dcterms:W3CDTF">2016-05-06T14:51:35Z</dcterms:modified>
</cp:coreProperties>
</file>